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5"/>
  </p:notesMasterIdLst>
  <p:handoutMasterIdLst>
    <p:handoutMasterId r:id="rId26"/>
  </p:handoutMasterIdLst>
  <p:sldIdLst>
    <p:sldId id="347" r:id="rId2"/>
    <p:sldId id="339" r:id="rId3"/>
    <p:sldId id="366" r:id="rId4"/>
    <p:sldId id="349" r:id="rId5"/>
    <p:sldId id="348" r:id="rId6"/>
    <p:sldId id="342" r:id="rId7"/>
    <p:sldId id="350" r:id="rId8"/>
    <p:sldId id="351" r:id="rId9"/>
    <p:sldId id="352" r:id="rId10"/>
    <p:sldId id="367" r:id="rId11"/>
    <p:sldId id="345" r:id="rId12"/>
    <p:sldId id="353" r:id="rId13"/>
    <p:sldId id="354" r:id="rId14"/>
    <p:sldId id="355" r:id="rId15"/>
    <p:sldId id="346" r:id="rId16"/>
    <p:sldId id="357" r:id="rId17"/>
    <p:sldId id="358" r:id="rId18"/>
    <p:sldId id="359" r:id="rId19"/>
    <p:sldId id="360" r:id="rId20"/>
    <p:sldId id="361" r:id="rId21"/>
    <p:sldId id="356" r:id="rId22"/>
    <p:sldId id="362" r:id="rId23"/>
    <p:sldId id="363"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98" autoAdjust="0"/>
    <p:restoredTop sz="86400" autoAdjust="0"/>
  </p:normalViewPr>
  <p:slideViewPr>
    <p:cSldViewPr>
      <p:cViewPr varScale="1">
        <p:scale>
          <a:sx n="60" d="100"/>
          <a:sy n="60" d="100"/>
        </p:scale>
        <p:origin x="1208"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8/23/2018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11</a:t>
            </a:fld>
            <a:endParaRPr lang="en-US" altLang="en-US" dirty="0"/>
          </a:p>
        </p:txBody>
      </p:sp>
    </p:spTree>
    <p:extLst>
      <p:ext uri="{BB962C8B-B14F-4D97-AF65-F5344CB8AC3E}">
        <p14:creationId xmlns:p14="http://schemas.microsoft.com/office/powerpoint/2010/main" val="18971771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12</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13</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15</a:t>
            </a:fld>
            <a:endParaRPr lang="en-US" altLang="en-US" dirty="0"/>
          </a:p>
        </p:txBody>
      </p:sp>
    </p:spTree>
    <p:extLst>
      <p:ext uri="{BB962C8B-B14F-4D97-AF65-F5344CB8AC3E}">
        <p14:creationId xmlns:p14="http://schemas.microsoft.com/office/powerpoint/2010/main" val="42144497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 </a:t>
            </a:r>
            <a:endParaRPr lang="en-US" i="1"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16</a:t>
            </a:fld>
            <a:endParaRPr lang="en-US" altLang="en-US" dirty="0"/>
          </a:p>
        </p:txBody>
      </p:sp>
    </p:spTree>
    <p:extLst>
      <p:ext uri="{BB962C8B-B14F-4D97-AF65-F5344CB8AC3E}">
        <p14:creationId xmlns:p14="http://schemas.microsoft.com/office/powerpoint/2010/main" val="23030036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19</a:t>
            </a:fld>
            <a:endParaRPr lang="en-US" altLang="en-US" dirty="0"/>
          </a:p>
        </p:txBody>
      </p:sp>
    </p:spTree>
    <p:extLst>
      <p:ext uri="{BB962C8B-B14F-4D97-AF65-F5344CB8AC3E}">
        <p14:creationId xmlns:p14="http://schemas.microsoft.com/office/powerpoint/2010/main" val="673933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21</a:t>
            </a:fld>
            <a:endParaRPr lang="en-US" altLang="en-US" dirty="0"/>
          </a:p>
        </p:txBody>
      </p:sp>
    </p:spTree>
    <p:extLst>
      <p:ext uri="{BB962C8B-B14F-4D97-AF65-F5344CB8AC3E}">
        <p14:creationId xmlns:p14="http://schemas.microsoft.com/office/powerpoint/2010/main" val="25138521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22</a:t>
            </a:fld>
            <a:endParaRPr lang="en-US" altLang="en-US" dirty="0"/>
          </a:p>
        </p:txBody>
      </p:sp>
    </p:spTree>
    <p:extLst>
      <p:ext uri="{BB962C8B-B14F-4D97-AF65-F5344CB8AC3E}">
        <p14:creationId xmlns:p14="http://schemas.microsoft.com/office/powerpoint/2010/main" val="17164945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23</a:t>
            </a:fld>
            <a:endParaRPr lang="en-US" altLang="en-US" dirty="0"/>
          </a:p>
        </p:txBody>
      </p:sp>
    </p:spTree>
    <p:extLst>
      <p:ext uri="{BB962C8B-B14F-4D97-AF65-F5344CB8AC3E}">
        <p14:creationId xmlns:p14="http://schemas.microsoft.com/office/powerpoint/2010/main" val="1911080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3259324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5</a:t>
            </a:fld>
            <a:endParaRPr lang="en-US" altLang="en-US" dirty="0"/>
          </a:p>
        </p:txBody>
      </p:sp>
    </p:spTree>
    <p:extLst>
      <p:ext uri="{BB962C8B-B14F-4D97-AF65-F5344CB8AC3E}">
        <p14:creationId xmlns:p14="http://schemas.microsoft.com/office/powerpoint/2010/main" val="2590727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To see all 56 selections use perch[</a:t>
            </a:r>
            <a:r>
              <a:rPr lang="en-US" altLang="en-US" dirty="0" err="1" smtClean="0"/>
              <a:t>bootsample</a:t>
            </a:r>
            <a:r>
              <a:rPr lang="en-US" altLang="en-US" dirty="0" smtClean="0"/>
              <a:t>,] and notice a .1 (e.g., </a:t>
            </a:r>
            <a:r>
              <a:rPr lang="ja-JP" altLang="en-US" dirty="0" smtClean="0"/>
              <a:t>“</a:t>
            </a:r>
            <a:r>
              <a:rPr lang="en-US" altLang="ja-JP" dirty="0" smtClean="0"/>
              <a:t>17.1</a:t>
            </a:r>
            <a:r>
              <a:rPr lang="ja-JP" altLang="en-US" dirty="0" smtClean="0"/>
              <a:t>”</a:t>
            </a:r>
            <a:r>
              <a:rPr lang="en-US" altLang="ja-JP" dirty="0" smtClean="0"/>
              <a:t>) when a case is selected twice.</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ja-JP"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22197969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12.wmf"/><Relationship Id="rId5" Type="http://schemas.openxmlformats.org/officeDocument/2006/relationships/oleObject" Target="../embeddings/oleObject1.bin"/><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notesSlide" Target="../notesSlides/notesSlide16.xml"/><Relationship Id="rId7"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4.7</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4</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buFont typeface="+mj-lt"/>
              <a:buAutoNum type="arabicPeriod" startAt="2"/>
            </a:pPr>
            <a:r>
              <a:rPr lang="en-US" dirty="0" smtClean="0"/>
              <a:t>Compute </a:t>
            </a:r>
            <a:r>
              <a:rPr lang="en-US" dirty="0"/>
              <a:t>Slope for </a:t>
            </a:r>
            <a:r>
              <a:rPr lang="en-US" dirty="0" err="1"/>
              <a:t>Boostrap</a:t>
            </a:r>
            <a:r>
              <a:rPr lang="en-US" dirty="0"/>
              <a:t> Sample</a:t>
            </a:r>
          </a:p>
        </p:txBody>
      </p:sp>
      <p:pic>
        <p:nvPicPr>
          <p:cNvPr id="4" name="Picture Placeholder 3" descr="Two instructions are followed by a table titled Coefficients.  The instructions read as follows: &#10;Prompt, one boot fit equals l m (Length is similar to Width, data equals one boot) &#10;Prompt, Summary (one boot fit)&#10;The table comprises of two rows and four columns. The row headers are intercept and width. The column headers are estimate, standard error, t value, and Pr (Prompt absolute value of t). The table reads as follows:&#10;&#10;Row 1 – Intercept: Estimate, 3.9119; standard error, 0.8678; t value, 4.508; Pr (Prompt absolute value of t), 3.56e minus 03, followed by three asterisks.&#10;Row 2 – Width: Estimate, 5.4827; standard error, 0.1794; t value, 30.557; Pr (Prompt absolute value of t), less than 2e minus 16, followed by three asterisks."/>
          <p:cNvPicPr>
            <a:picLocks noGrp="1" noChangeAspect="1"/>
          </p:cNvPicPr>
          <p:nvPr>
            <p:ph type="pic" sz="quarter" idx="11"/>
          </p:nvPr>
        </p:nvPicPr>
        <p:blipFill>
          <a:blip r:embed="rId3"/>
          <a:stretch>
            <a:fillRect/>
          </a:stretch>
        </p:blipFill>
        <p:spPr>
          <a:xfrm>
            <a:off x="450272" y="1524000"/>
            <a:ext cx="8312728" cy="2199409"/>
          </a:xfrm>
          <a:prstGeom prst="rect">
            <a:avLst/>
          </a:prstGeom>
          <a:noFill/>
          <a:ln>
            <a:noFill/>
          </a:ln>
        </p:spPr>
      </p:pic>
      <p:sp>
        <p:nvSpPr>
          <p:cNvPr id="6" name="Text Placeholder 5"/>
          <p:cNvSpPr>
            <a:spLocks noGrp="1"/>
          </p:cNvSpPr>
          <p:nvPr>
            <p:ph type="body" sz="quarter" idx="10"/>
          </p:nvPr>
        </p:nvSpPr>
        <p:spPr>
          <a:xfrm>
            <a:off x="441639" y="4038600"/>
            <a:ext cx="8252764" cy="1079945"/>
          </a:xfrm>
        </p:spPr>
        <p:txBody>
          <a:bodyPr>
            <a:normAutofit/>
          </a:bodyPr>
          <a:lstStyle/>
          <a:p>
            <a:pPr marL="0" indent="862013">
              <a:buNone/>
            </a:pPr>
            <a:r>
              <a:rPr lang="en-US" dirty="0"/>
              <a:t>one bootstrap slope</a:t>
            </a:r>
          </a:p>
          <a:p>
            <a:pPr marL="0" indent="0">
              <a:buNone/>
            </a:pPr>
            <a:r>
              <a:rPr lang="en-US" dirty="0"/>
              <a:t>Now repeat this 1,000’s of times and collect the </a:t>
            </a:r>
            <a:r>
              <a:rPr lang="en-US" dirty="0" smtClean="0"/>
              <a:t>slopes</a:t>
            </a:r>
            <a:endParaRPr lang="en-US" dirty="0"/>
          </a:p>
        </p:txBody>
      </p:sp>
    </p:spTree>
    <p:extLst>
      <p:ext uri="{BB962C8B-B14F-4D97-AF65-F5344CB8AC3E}">
        <p14:creationId xmlns:p14="http://schemas.microsoft.com/office/powerpoint/2010/main" val="47058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buFont typeface="+mj-lt"/>
              <a:buAutoNum type="arabicPeriod" startAt="3"/>
            </a:pPr>
            <a:r>
              <a:rPr lang="en-US" dirty="0"/>
              <a:t>Find a Bootstrap Distribution</a:t>
            </a:r>
          </a:p>
        </p:txBody>
      </p:sp>
      <p:pic>
        <p:nvPicPr>
          <p:cNvPr id="11" name="Picture 2" descr="A text is accompanied by four instructions.  The text and the instructions read as follows:&#10;Hash tag Mosaic’s do ( ) command is very helpful here&#10;Prompt, N equals 5000&#10;Prompt, many boots equals do (N) asterisk lm (Length is similar to Width, data equals resample (Perch))&#10;Hash tag, The slopes are labeled as Width in the results&#10;Prompt, Boot slopes equals many boots dollars Width&#10;Prompt, head (boot slopes)&#10;[1] 5.020432, 5.040459, 5.045866, 5.078154, 5.292287, 5.177496."/>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295400" y="1371600"/>
            <a:ext cx="6149178" cy="1710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 descr="A histogram plots frequency against boot slopes. The horizontal axis represents boot slopes and the vertical axis represents frequency. The data from the graph read as follows:&#10;Boot slope: 4.4 to 4.5, frequency, 5; Boot slope: 4.5 to 4.6, frequency, 10; Boot slope: 4.6 to 4.7, frequency, 20; Boot slope: 4.7 to 4.8, frequency, 75; Boot slope: 4.8 to 4.9, frequency, 210; Boot slope: 4.9 to 5.0, frequency, 380; Boot slope: 5.0 to 5.1, frequency, 610; Boot slope: 5.1 to 5.2, frequency, 900; Boot slope: 5.2 to 5.3, frequency, 950; Boot slope: 5.3 to 5.4, frequency, 840; Boot slope: 5.4 to 5.5, frequency, 560; Boot slope: 5.5 to 5.6, frequency, 300; Boot slope: 5.6 to 5.7, frequency, 100; Boot slope: 5.7 to 5.8, frequency, 50; Boot slope: 5.8 to 5.9, frequency, 25; Boot slope: 5.9 to 6.0, frequency, 5."/>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1447800" y="3352800"/>
            <a:ext cx="3558099" cy="2849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6"/>
          <p:cNvSpPr>
            <a:spLocks noGrp="1"/>
          </p:cNvSpPr>
          <p:nvPr>
            <p:ph idx="1"/>
          </p:nvPr>
        </p:nvSpPr>
        <p:spPr>
          <a:xfrm>
            <a:off x="5638800" y="4343400"/>
            <a:ext cx="2910114" cy="1632858"/>
          </a:xfrm>
        </p:spPr>
        <p:txBody>
          <a:bodyPr>
            <a:normAutofit/>
          </a:bodyPr>
          <a:lstStyle/>
          <a:p>
            <a:pPr marL="0" indent="0">
              <a:buNone/>
            </a:pPr>
            <a:r>
              <a:rPr lang="en-US" dirty="0"/>
              <a:t>How do we get a CI for slope from the bootstraps</a:t>
            </a:r>
            <a:r>
              <a:rPr lang="en-US" dirty="0" smtClean="0"/>
              <a:t>?</a:t>
            </a:r>
            <a:endParaRPr lang="en-US" dirty="0"/>
          </a:p>
        </p:txBody>
      </p:sp>
    </p:spTree>
    <p:extLst>
      <p:ext uri="{BB962C8B-B14F-4D97-AF65-F5344CB8AC3E}">
        <p14:creationId xmlns:p14="http://schemas.microsoft.com/office/powerpoint/2010/main" val="2595481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Bootstrap Confidence Intervals</a:t>
            </a:r>
          </a:p>
        </p:txBody>
      </p:sp>
      <p:sp>
        <p:nvSpPr>
          <p:cNvPr id="3" name="Content Placeholder 2"/>
          <p:cNvSpPr>
            <a:spLocks noGrp="1"/>
          </p:cNvSpPr>
          <p:nvPr>
            <p:ph sz="quarter" idx="10"/>
          </p:nvPr>
        </p:nvSpPr>
        <p:spPr>
          <a:xfrm>
            <a:off x="247304" y="1407392"/>
            <a:ext cx="8591896" cy="4805217"/>
          </a:xfrm>
        </p:spPr>
        <p:txBody>
          <a:bodyPr>
            <a:normAutofit/>
          </a:bodyPr>
          <a:lstStyle/>
          <a:p>
            <a:pPr marL="0" indent="0">
              <a:buNone/>
            </a:pPr>
            <a:r>
              <a:rPr lang="en-US" dirty="0">
                <a:solidFill>
                  <a:srgbClr val="000000"/>
                </a:solidFill>
              </a:rPr>
              <a:t>Three Possible Methods:</a:t>
            </a:r>
          </a:p>
          <a:p>
            <a:pPr marL="514350" indent="-514350">
              <a:buFont typeface="+mj-lt"/>
              <a:buAutoNum type="arabicPeriod"/>
            </a:pPr>
            <a:r>
              <a:rPr lang="en-US" b="1" dirty="0">
                <a:solidFill>
                  <a:srgbClr val="000000"/>
                </a:solidFill>
              </a:rPr>
              <a:t>Percentile</a:t>
            </a:r>
            <a:r>
              <a:rPr lang="en-US" dirty="0">
                <a:solidFill>
                  <a:srgbClr val="000000"/>
                </a:solidFill>
              </a:rPr>
              <a:t> – Find percentiles to give the middle part of the bootstrap </a:t>
            </a:r>
            <a:r>
              <a:rPr lang="en-US" dirty="0" smtClean="0">
                <a:solidFill>
                  <a:srgbClr val="000000"/>
                </a:solidFill>
              </a:rPr>
              <a:t>distribution</a:t>
            </a:r>
          </a:p>
          <a:p>
            <a:pPr marL="514350" indent="-514350">
              <a:buFont typeface="+mj-lt"/>
              <a:buAutoNum type="arabicPeriod"/>
            </a:pPr>
            <a:r>
              <a:rPr lang="en-US" b="1" dirty="0">
                <a:solidFill>
                  <a:srgbClr val="000000"/>
                </a:solidFill>
              </a:rPr>
              <a:t>Standard error </a:t>
            </a:r>
            <a:r>
              <a:rPr lang="en-US" dirty="0">
                <a:solidFill>
                  <a:srgbClr val="000000"/>
                </a:solidFill>
              </a:rPr>
              <a:t>– Use the standard deviation of the bootstrap statistics to estimate the standard error.</a:t>
            </a:r>
          </a:p>
          <a:p>
            <a:pPr marL="514350" indent="-514350">
              <a:buFont typeface="+mj-lt"/>
              <a:buAutoNum type="arabicPeriod"/>
            </a:pPr>
            <a:r>
              <a:rPr lang="en-US" b="1" dirty="0">
                <a:solidFill>
                  <a:srgbClr val="000000"/>
                </a:solidFill>
              </a:rPr>
              <a:t>T* quantiles </a:t>
            </a:r>
            <a:r>
              <a:rPr lang="en-US" dirty="0">
                <a:solidFill>
                  <a:srgbClr val="000000"/>
                </a:solidFill>
              </a:rPr>
              <a:t>– Find quantiles from a scaled version of the bootstrap </a:t>
            </a:r>
            <a:r>
              <a:rPr lang="en-US" dirty="0" smtClean="0">
                <a:solidFill>
                  <a:srgbClr val="000000"/>
                </a:solidFill>
              </a:rPr>
              <a:t>statistics</a:t>
            </a:r>
            <a:endParaRPr lang="en-US" dirty="0">
              <a:solidFill>
                <a:srgbClr val="000000"/>
              </a:solidFill>
            </a:endParaRPr>
          </a:p>
        </p:txBody>
      </p:sp>
    </p:spTree>
    <p:extLst>
      <p:ext uri="{BB962C8B-B14F-4D97-AF65-F5344CB8AC3E}">
        <p14:creationId xmlns:p14="http://schemas.microsoft.com/office/powerpoint/2010/main" val="2821307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Bootstrap Percentile </a:t>
            </a:r>
            <a:r>
              <a:rPr lang="en-US" dirty="0" smtClean="0"/>
              <a:t>CI (1 of 2)</a:t>
            </a:r>
            <a:endParaRPr lang="en-US" dirty="0"/>
          </a:p>
        </p:txBody>
      </p:sp>
      <p:sp>
        <p:nvSpPr>
          <p:cNvPr id="8" name="Content Placeholder 7"/>
          <p:cNvSpPr>
            <a:spLocks noGrp="1"/>
          </p:cNvSpPr>
          <p:nvPr>
            <p:ph idx="1"/>
          </p:nvPr>
        </p:nvSpPr>
        <p:spPr>
          <a:xfrm>
            <a:off x="243114" y="1404256"/>
            <a:ext cx="8610600" cy="957944"/>
          </a:xfrm>
        </p:spPr>
        <p:txBody>
          <a:bodyPr>
            <a:normAutofit fontScale="92500"/>
          </a:bodyPr>
          <a:lstStyle/>
          <a:p>
            <a:pPr marL="0" indent="0">
              <a:buNone/>
            </a:pPr>
            <a:r>
              <a:rPr lang="en-US" altLang="en-US" b="1" dirty="0"/>
              <a:t>Method #</a:t>
            </a:r>
            <a:r>
              <a:rPr lang="en-US" altLang="en-US" b="1" dirty="0" smtClean="0"/>
              <a:t>1: </a:t>
            </a:r>
            <a:r>
              <a:rPr lang="en-US" altLang="en-US" dirty="0" smtClean="0"/>
              <a:t>Find </a:t>
            </a:r>
            <a:r>
              <a:rPr lang="en-US" altLang="en-US" dirty="0"/>
              <a:t>the percentiles that give the middle 95% (or other confidence level) of the bootstrap distribution</a:t>
            </a:r>
            <a:r>
              <a:rPr lang="en-US" altLang="en-US" dirty="0" smtClean="0"/>
              <a:t>.</a:t>
            </a:r>
            <a:endParaRPr lang="en-US" altLang="en-US" dirty="0"/>
          </a:p>
        </p:txBody>
      </p:sp>
      <p:pic>
        <p:nvPicPr>
          <p:cNvPr id="15" name="Picture 2" descr="Three command lines followed by a table. The command lines read as follows:&#10;Prompt, lower equals quantile (boot slopes, 0.025)&#10;Prompt, upper equals quantile (boot slopes, 0.975)&#10;Prompt, c (lower, upper)&#10;The data from the table read as follows:&#10;Column 1: 2.5 percent, 4.795346; Column 2: 97.5 percent, 5.614124"/>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28600" y="2556002"/>
            <a:ext cx="4692869" cy="13459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descr="A histogram plots the values of boot slopes along the horizontal axis and the values of frequency along the vertical axis. &#10;The data from the graph read as follows: &#10;4.4 to 4.5, 5; 4.5 to 4.6, 10; 4.6 to 4.7, 20; 4.7 to 4.8, 70; 4.8 to 4.9, 215; 4.9 to 5.0, 370; 5.0 to 5.1, 600; 5.1 to 5.2, 900; 5.2 to 5.3, 950; 5.3 to 5.4, 880; 5.4 to 5.5, 500; 5.5 to 5.6, 300; 5,6 to 5.7, 100; 5.7 to 5.8, 20; 5.8 to 5.9, 5; 5.9 to 6.0, 5.&#10;A value to the left of a dotted line corresponding to 4.8 mark reads 0.025. A value to the right of another dotted line corresponding to 5.1 mark also reads 0.025. A two headed arrow between the dotted lines reads 0.95."/>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5296460" y="2535155"/>
            <a:ext cx="3395762" cy="2852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8"/>
          <p:cNvSpPr>
            <a:spLocks noGrp="1"/>
          </p:cNvSpPr>
          <p:nvPr>
            <p:ph type="body" sz="quarter" idx="10"/>
          </p:nvPr>
        </p:nvSpPr>
        <p:spPr>
          <a:xfrm>
            <a:off x="1616392" y="5668398"/>
            <a:ext cx="5924279" cy="503802"/>
          </a:xfrm>
        </p:spPr>
        <p:txBody>
          <a:bodyPr/>
          <a:lstStyle/>
          <a:p>
            <a:pPr marL="0" indent="0">
              <a:buNone/>
            </a:pPr>
            <a:r>
              <a:rPr lang="en-US" dirty="0"/>
              <a:t>95% CI for slope is (0.4795 to 5.614</a:t>
            </a:r>
            <a:r>
              <a:rPr lang="en-US" dirty="0" smtClean="0"/>
              <a:t>).</a:t>
            </a:r>
            <a:endParaRPr lang="en-US" dirty="0"/>
          </a:p>
        </p:txBody>
      </p:sp>
    </p:spTree>
    <p:extLst>
      <p:ext uri="{BB962C8B-B14F-4D97-AF65-F5344CB8AC3E}">
        <p14:creationId xmlns:p14="http://schemas.microsoft.com/office/powerpoint/2010/main" val="1201303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Bootstrap Standard Error </a:t>
            </a:r>
            <a:r>
              <a:rPr lang="en-US" dirty="0" smtClean="0"/>
              <a:t>CI (2 of 2)</a:t>
            </a:r>
            <a:endParaRPr lang="en-US" dirty="0"/>
          </a:p>
        </p:txBody>
      </p:sp>
      <p:sp>
        <p:nvSpPr>
          <p:cNvPr id="7" name="Content Placeholder 6"/>
          <p:cNvSpPr>
            <a:spLocks noGrp="1"/>
          </p:cNvSpPr>
          <p:nvPr>
            <p:ph idx="1"/>
          </p:nvPr>
        </p:nvSpPr>
        <p:spPr>
          <a:xfrm>
            <a:off x="228600" y="1371600"/>
            <a:ext cx="8610600" cy="1365080"/>
          </a:xfrm>
        </p:spPr>
        <p:txBody>
          <a:bodyPr>
            <a:normAutofit fontScale="92500"/>
          </a:bodyPr>
          <a:lstStyle/>
          <a:p>
            <a:pPr marL="0" indent="0">
              <a:buNone/>
            </a:pPr>
            <a:r>
              <a:rPr lang="en-US" b="1" dirty="0"/>
              <a:t>Method #2:  </a:t>
            </a:r>
            <a:r>
              <a:rPr lang="en-US" dirty="0"/>
              <a:t>Use the std. dev. of the bootstrap statistics to estimate the standard error (SE) of the original </a:t>
            </a:r>
            <a:r>
              <a:rPr lang="en-US" dirty="0" smtClean="0"/>
              <a:t>statistic. Find </a:t>
            </a:r>
            <a:r>
              <a:rPr lang="en-US" dirty="0"/>
              <a:t>an interval based on the normal distribution</a:t>
            </a:r>
            <a:r>
              <a:rPr lang="en-US" dirty="0" smtClean="0"/>
              <a:t>.</a:t>
            </a:r>
            <a:endParaRPr lang="en-US" dirty="0"/>
          </a:p>
        </p:txBody>
      </p:sp>
      <p:pic>
        <p:nvPicPr>
          <p:cNvPr id="8" name="Picture 2" descr="beta hat subscript 1 (labeled from the original sample) plus or minus z superscript asterisk (labeled from a normal distribution) S E subscript beta hat subscript 1 (labeled from the bootstrap distribution)."/>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752600" y="2981801"/>
            <a:ext cx="5877878" cy="3132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3433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Bootstrap Standard Error </a:t>
            </a:r>
            <a:r>
              <a:rPr lang="en-US" dirty="0" smtClean="0"/>
              <a:t>CI (3 of 3)</a:t>
            </a:r>
            <a:endParaRPr lang="en-US" dirty="0"/>
          </a:p>
        </p:txBody>
      </p:sp>
      <p:pic>
        <p:nvPicPr>
          <p:cNvPr id="12" name="Picture 75" descr="Two command lines read, prompt, q norm (0.975), [1] 1.959964; prompt, s d (boot slopes), [1] 0.2073137."/>
          <p:cNvPicPr>
            <a:picLocks noGrp="1" noChangeAspect="1" noChangeArrowheads="1"/>
          </p:cNvPicPr>
          <p:nvPr>
            <p:ph type="pic" sz="quarter" idx="11"/>
          </p:nvPr>
        </p:nvPicPr>
        <p:blipFill>
          <a:blip r:embed="rId4">
            <a:extLst>
              <a:ext uri="{28A0092B-C50C-407E-A947-70E740481C1C}">
                <a14:useLocalDpi xmlns:a14="http://schemas.microsoft.com/office/drawing/2010/main" val="0"/>
              </a:ext>
            </a:extLst>
          </a:blip>
          <a:stretch>
            <a:fillRect/>
          </a:stretch>
        </p:blipFill>
        <p:spPr bwMode="auto">
          <a:xfrm>
            <a:off x="228600" y="1673803"/>
            <a:ext cx="3896591" cy="1472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Object 2" descr="beta hat subscript 1 plus or minus z superscript asterisk SE subscript beta hat subscript 1 equals 5.215 plus or minus 1.96.0.207: equals 5.215 plus or minus 0.406."/>
          <p:cNvGraphicFramePr>
            <a:graphicFrameLocks noChangeAspect="1"/>
          </p:cNvGraphicFramePr>
          <p:nvPr>
            <p:extLst>
              <p:ext uri="{D42A27DB-BD31-4B8C-83A1-F6EECF244321}">
                <p14:modId xmlns:p14="http://schemas.microsoft.com/office/powerpoint/2010/main" val="2169116744"/>
              </p:ext>
            </p:extLst>
          </p:nvPr>
        </p:nvGraphicFramePr>
        <p:xfrm>
          <a:off x="228600" y="3529013"/>
          <a:ext cx="5892800" cy="1347787"/>
        </p:xfrm>
        <a:graphic>
          <a:graphicData uri="http://schemas.openxmlformats.org/presentationml/2006/ole">
            <mc:AlternateContent xmlns:mc="http://schemas.openxmlformats.org/markup-compatibility/2006">
              <mc:Choice xmlns:v="urn:schemas-microsoft-com:vml" Requires="v">
                <p:oleObj spid="_x0000_s13437" name="Equation" r:id="rId5" imgW="2222280" imgH="507960" progId="Equation.DSMT4">
                  <p:embed/>
                </p:oleObj>
              </mc:Choice>
              <mc:Fallback>
                <p:oleObj name="Equation" r:id="rId5" imgW="2222280" imgH="507960" progId="Equation.DSMT4">
                  <p:embed/>
                  <p:pic>
                    <p:nvPicPr>
                      <p:cNvPr id="0" name=""/>
                      <p:cNvPicPr/>
                      <p:nvPr/>
                    </p:nvPicPr>
                    <p:blipFill>
                      <a:blip r:embed="rId6"/>
                      <a:stretch>
                        <a:fillRect/>
                      </a:stretch>
                    </p:blipFill>
                    <p:spPr>
                      <a:xfrm>
                        <a:off x="228600" y="3529013"/>
                        <a:ext cx="5892800" cy="1347787"/>
                      </a:xfrm>
                      <a:prstGeom prst="rect">
                        <a:avLst/>
                      </a:prstGeom>
                    </p:spPr>
                  </p:pic>
                </p:oleObj>
              </mc:Fallback>
            </mc:AlternateContent>
          </a:graphicData>
        </a:graphic>
      </p:graphicFrame>
      <p:sp>
        <p:nvSpPr>
          <p:cNvPr id="6" name="Content Placeholder 5"/>
          <p:cNvSpPr>
            <a:spLocks noGrp="1"/>
          </p:cNvSpPr>
          <p:nvPr>
            <p:ph idx="1"/>
          </p:nvPr>
        </p:nvSpPr>
        <p:spPr>
          <a:xfrm>
            <a:off x="1593322" y="5486400"/>
            <a:ext cx="5881156" cy="489858"/>
          </a:xfrm>
        </p:spPr>
        <p:txBody>
          <a:bodyPr>
            <a:normAutofit/>
          </a:bodyPr>
          <a:lstStyle/>
          <a:p>
            <a:pPr marL="0" indent="0">
              <a:buNone/>
            </a:pPr>
            <a:r>
              <a:rPr lang="en-US" dirty="0"/>
              <a:t>95% CI for slope is (4.809 to 5.621</a:t>
            </a:r>
            <a:r>
              <a:rPr lang="en-US" dirty="0" smtClean="0"/>
              <a:t>).</a:t>
            </a:r>
            <a:endParaRPr lang="en-US" dirty="0"/>
          </a:p>
        </p:txBody>
      </p:sp>
    </p:spTree>
    <p:extLst>
      <p:ext uri="{BB962C8B-B14F-4D97-AF65-F5344CB8AC3E}">
        <p14:creationId xmlns:p14="http://schemas.microsoft.com/office/powerpoint/2010/main" val="1361676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Bootstrap T* CI</a:t>
            </a:r>
          </a:p>
        </p:txBody>
      </p:sp>
      <p:pic>
        <p:nvPicPr>
          <p:cNvPr id="9" name="Picture Placeholder 8" descr="A text box titled Method number 3: replace the z to the power asterisk in the standard error Close parenthesis with quantiles from T to the power asterisk shows an equation. The equation reads: T to the power of asterisk equals beta hat to the power of asterisk subscript 1 minus beta hat subscript 1 all over SE to the power of asterisk. &#10;Beta hat to the power of asterisk subscript 1 and SE to the power of asterisk are labeled as from the boot strap regression and Beta hat subscript 1 is labeled as from the original regression."/>
          <p:cNvPicPr>
            <a:picLocks noGrp="1" noChangeAspect="1"/>
          </p:cNvPicPr>
          <p:nvPr>
            <p:ph type="pic" sz="quarter" idx="11"/>
          </p:nvPr>
        </p:nvPicPr>
        <p:blipFill>
          <a:blip r:embed="rId3"/>
          <a:stretch>
            <a:fillRect/>
          </a:stretch>
        </p:blipFill>
        <p:spPr>
          <a:xfrm>
            <a:off x="914400" y="1371600"/>
            <a:ext cx="7120492" cy="2433133"/>
          </a:xfrm>
          <a:prstGeom prst="rect">
            <a:avLst/>
          </a:prstGeom>
          <a:noFill/>
          <a:ln>
            <a:noFill/>
          </a:ln>
        </p:spPr>
      </p:pic>
      <p:pic>
        <p:nvPicPr>
          <p:cNvPr id="13" name="Picture Placeholder 12" descr="An illustration and an equation are shown. The illustration shows a horizontal line with its left and rights extremes marked as 0.02, and its center marked as 0. A point is marked on either sides and at equals distance from the 0 mark. The paint on the left half of the line is marked as qt subscript 0.0 and the point on the right half of the line is labeled as qt subscript 0.9. The distance between these two points is labeled as 0.95. A text below the illustration reads T to the power of asterisk may not be symmetric.&#10;The equation reads Beta hat subscript 1 minus qt subscript (0.975) S E subscript (Beta hat subscript 1) minus qt subscript (0.025) S E subscript (beta subscript 1)."/>
          <p:cNvPicPr>
            <a:picLocks noGrp="1" noChangeAspect="1"/>
          </p:cNvPicPr>
          <p:nvPr>
            <p:ph type="pic" sz="quarter" idx="13"/>
          </p:nvPr>
        </p:nvPicPr>
        <p:blipFill>
          <a:blip r:embed="rId4"/>
          <a:stretch>
            <a:fillRect/>
          </a:stretch>
        </p:blipFill>
        <p:spPr>
          <a:xfrm>
            <a:off x="990600" y="3909954"/>
            <a:ext cx="6858072" cy="2338446"/>
          </a:xfrm>
          <a:prstGeom prst="rect">
            <a:avLst/>
          </a:prstGeom>
          <a:noFill/>
          <a:ln>
            <a:noFill/>
          </a:ln>
        </p:spPr>
      </p:pic>
    </p:spTree>
    <p:extLst>
      <p:ext uri="{BB962C8B-B14F-4D97-AF65-F5344CB8AC3E}">
        <p14:creationId xmlns:p14="http://schemas.microsoft.com/office/powerpoint/2010/main" val="37949295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T* for Perch Bootstraps</a:t>
            </a:r>
          </a:p>
        </p:txBody>
      </p:sp>
      <p:pic>
        <p:nvPicPr>
          <p:cNvPr id="10" name="Picture 2" descr="A histogram plots T superscript asterisk on the horizontal axis from negative 4 to 4 in increments of 2 and on the vertical axis from 0 to 600 in increments on 200. The approximate data are: T superscript: negative 4 to negative 3.6, vertical axis: 10; T superscript: negative 3.6 to negative 3.2, vertical axis: 20; T superscript: negative 3.2 to negative 2.4, vertical axis: 60; T superscript: negative 2.4 to negative 2, vertical axis: 160; T superscript: negative 2 to negative 1.4, vertical axis: 250; T superscript: negative 1.4 to negative 0.8, vertical axis: 440; T superscript: negative 0.8 to negative 0.4, vertical axis: 600; T superscript: negative 0.4 to 0, vertical axis: 800; T superscript: 0 to 0.4, vertical axis: 800; T superscript: 0.4 to 0.8, vertical axis: 600: T superscript: 0.8 to 1.4, vertical axis: 550; T superscript: 1.4 to 2, vertical axis: 360; T superscript: 2 to 2.4, vertical axis: 200; T superscript: 2.4 to 3.0, vertical axis: 150; T superscript: 3.0 to 3.6, vertical axis: 60; T superscript: 3.6 to 4.0, vertical axis: 20; T superscript: 4 to 4.4, vertical axis: 10. The histogram is labeled between the points negative 2.34 to 2.71. "/>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2184317" y="1447800"/>
            <a:ext cx="4613441" cy="30600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type="body" sz="quarter" idx="10"/>
          </p:nvPr>
        </p:nvSpPr>
        <p:spPr>
          <a:xfrm>
            <a:off x="241662" y="4687707"/>
            <a:ext cx="8673738" cy="1560693"/>
          </a:xfrm>
        </p:spPr>
        <p:txBody>
          <a:bodyPr>
            <a:normAutofit/>
          </a:bodyPr>
          <a:lstStyle/>
          <a:p>
            <a:pPr marL="0" indent="0" algn="ctr">
              <a:buNone/>
            </a:pPr>
            <a:r>
              <a:rPr lang="en-US" dirty="0" smtClean="0"/>
              <a:t>5.215 − 2.71(0.207) </a:t>
            </a:r>
            <a:r>
              <a:rPr lang="en-US" i="1" dirty="0" smtClean="0"/>
              <a:t>to</a:t>
            </a:r>
            <a:r>
              <a:rPr lang="en-US" dirty="0" smtClean="0"/>
              <a:t> 5.215 − (</a:t>
            </a:r>
            <a:r>
              <a:rPr lang="en-US" dirty="0"/>
              <a:t>−2.34)(0.207)</a:t>
            </a:r>
          </a:p>
          <a:p>
            <a:pPr marL="0" indent="0" algn="ctr">
              <a:buNone/>
            </a:pPr>
            <a:r>
              <a:rPr lang="en-US" dirty="0" smtClean="0"/>
              <a:t>5.215 − 0.561 </a:t>
            </a:r>
            <a:r>
              <a:rPr lang="en-US" i="1" dirty="0" smtClean="0"/>
              <a:t>to </a:t>
            </a:r>
            <a:r>
              <a:rPr lang="en-US" dirty="0" smtClean="0"/>
              <a:t>5.215 + 0.484</a:t>
            </a:r>
            <a:endParaRPr lang="en-US" dirty="0"/>
          </a:p>
          <a:p>
            <a:pPr marL="0" indent="628650" algn="ctr">
              <a:buNone/>
              <a:tabLst>
                <a:tab pos="285750" algn="l"/>
              </a:tabLst>
            </a:pPr>
            <a:r>
              <a:rPr lang="en-US" dirty="0"/>
              <a:t>95% CI for slope is (4.654 to 5.699</a:t>
            </a:r>
            <a:r>
              <a:rPr lang="en-US" dirty="0" smtClean="0"/>
              <a:t>).</a:t>
            </a:r>
            <a:endParaRPr lang="en-US" dirty="0"/>
          </a:p>
        </p:txBody>
      </p:sp>
    </p:spTree>
    <p:extLst>
      <p:ext uri="{BB962C8B-B14F-4D97-AF65-F5344CB8AC3E}">
        <p14:creationId xmlns:p14="http://schemas.microsoft.com/office/powerpoint/2010/main" val="27483467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Alternate Bootstrap for Regression</a:t>
            </a:r>
          </a:p>
        </p:txBody>
      </p:sp>
      <p:sp>
        <p:nvSpPr>
          <p:cNvPr id="4" name="Content Placeholder 3"/>
          <p:cNvSpPr>
            <a:spLocks noGrp="1"/>
          </p:cNvSpPr>
          <p:nvPr>
            <p:ph idx="1"/>
          </p:nvPr>
        </p:nvSpPr>
        <p:spPr>
          <a:xfrm>
            <a:off x="243114" y="1415142"/>
            <a:ext cx="8610600" cy="4833258"/>
          </a:xfrm>
        </p:spPr>
        <p:txBody>
          <a:bodyPr/>
          <a:lstStyle/>
          <a:p>
            <a:pPr marL="0" indent="0">
              <a:buNone/>
            </a:pPr>
            <a:r>
              <a:rPr lang="en-US" dirty="0"/>
              <a:t>Rather than sampling the data cases...</a:t>
            </a:r>
          </a:p>
          <a:p>
            <a:r>
              <a:rPr lang="en-US" dirty="0"/>
              <a:t>Keep the predictor (X) values fixed</a:t>
            </a:r>
            <a:r>
              <a:rPr lang="en-US" dirty="0" smtClean="0"/>
              <a:t>.</a:t>
            </a:r>
          </a:p>
          <a:p>
            <a:r>
              <a:rPr lang="en-US" dirty="0"/>
              <a:t>Predict responses (Y) with the original regression.</a:t>
            </a:r>
          </a:p>
          <a:p>
            <a:r>
              <a:rPr lang="en-US" dirty="0"/>
              <a:t>Select a residual from the original model (at random) to adjust the response.</a:t>
            </a:r>
          </a:p>
          <a:p>
            <a:pPr marL="0" indent="0">
              <a:buNone/>
            </a:pPr>
            <a:r>
              <a:rPr lang="en-US" dirty="0"/>
              <a:t>Randomness comes from sampling the </a:t>
            </a:r>
            <a:r>
              <a:rPr lang="en-US" i="1" dirty="0"/>
              <a:t>residuals</a:t>
            </a:r>
            <a:r>
              <a:rPr lang="en-US" dirty="0"/>
              <a:t> (just as the residuals are the random part of the linear model</a:t>
            </a:r>
            <a:r>
              <a:rPr lang="en-US" dirty="0" smtClean="0"/>
              <a:t>).</a:t>
            </a:r>
            <a:endParaRPr lang="en-US" dirty="0"/>
          </a:p>
        </p:txBody>
      </p:sp>
    </p:spTree>
    <p:extLst>
      <p:ext uri="{BB962C8B-B14F-4D97-AF65-F5344CB8AC3E}">
        <p14:creationId xmlns:p14="http://schemas.microsoft.com/office/powerpoint/2010/main" val="2499485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Bootstrap Via </a:t>
            </a:r>
            <a:r>
              <a:rPr lang="en-US" dirty="0" smtClean="0"/>
              <a:t>Residuals</a:t>
            </a:r>
            <a:endParaRPr lang="en-US" dirty="0"/>
          </a:p>
        </p:txBody>
      </p:sp>
      <p:pic>
        <p:nvPicPr>
          <p:cNvPr id="8" name="Picture 2" descr="A scatter plot shows length plotted on the vertical axis from 10 to 40 in increments of 10 and width is plotted on the horizontal axis from 2 to 8 in increments of 2. The approximate data are: A diagonal line from the point 11 on the vertical axis extends beyond (8.2, 40.2). Few dots on the plot are concentrated between 1.2 and 5 on the horizontal axis and between 5 and 30 on the vertical axis and the rest are concentrated between 6 and 8.2 on the horizontal axis and between 30.4 and 40.2 on the vertical axis."/>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481947" y="1521001"/>
            <a:ext cx="3386432" cy="28063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idx="1"/>
          </p:nvPr>
        </p:nvSpPr>
        <p:spPr>
          <a:xfrm>
            <a:off x="1447800" y="4463142"/>
            <a:ext cx="1625360" cy="566058"/>
          </a:xfrm>
        </p:spPr>
        <p:txBody>
          <a:bodyPr>
            <a:normAutofit/>
          </a:bodyPr>
          <a:lstStyle/>
          <a:p>
            <a:pPr marL="0" indent="0">
              <a:buNone/>
            </a:pPr>
            <a:r>
              <a:rPr lang="en-US" dirty="0"/>
              <a:t>original </a:t>
            </a:r>
            <a:r>
              <a:rPr lang="en-US" dirty="0" smtClean="0"/>
              <a:t>fit</a:t>
            </a:r>
            <a:endParaRPr lang="en-US" dirty="0"/>
          </a:p>
        </p:txBody>
      </p:sp>
      <p:pic>
        <p:nvPicPr>
          <p:cNvPr id="10" name="Picture 3" descr="A scatter plot shows length plotted on the vertical axis from 10 to 40 in increments of 10 and width is plotted on the horizontal axis from 2 to 8 in increments of 2. The approximate data are: A diagonal line from the point 11 on the vertical axis extends beyond (8.2, 40.6). Few dots on the plot are concentrated between 1.2 and 5 on the horizontal axis and between 5 and 30 on the vertical axis and the rest are concentrated between 6 and 8.2 on the horizontal axis and between 30.4 and 40.2 on the vertical axis. An upward sloping line is drawn from the point 13 on the vertical axis extends beyond (8.2, 40.4)"/>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5105400" y="1447800"/>
            <a:ext cx="3270781" cy="2802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5" name="Content Placeholder 4"/>
              <p:cNvSpPr>
                <a:spLocks noGrp="1"/>
              </p:cNvSpPr>
              <p:nvPr>
                <p:ph type="body" sz="quarter" idx="10"/>
              </p:nvPr>
            </p:nvSpPr>
            <p:spPr>
              <a:xfrm>
                <a:off x="5181600" y="4419600"/>
                <a:ext cx="3581400" cy="1488162"/>
              </a:xfrm>
            </p:spPr>
            <p:txBody>
              <a:bodyPr>
                <a:noAutofit/>
              </a:bodyPr>
              <a:lstStyle/>
              <a:p>
                <a:pPr marL="0" indent="801688">
                  <a:buNone/>
                </a:pPr>
                <a:r>
                  <a:rPr lang="en-US" dirty="0"/>
                  <a:t>same </a:t>
                </a:r>
                <a:r>
                  <a:rPr lang="en-US" dirty="0" smtClean="0"/>
                  <a:t>line</a:t>
                </a:r>
              </a:p>
              <a:p>
                <a:pPr marL="0" indent="336550">
                  <a:buNone/>
                </a:pPr>
                <a:r>
                  <a:rPr lang="en-US" dirty="0"/>
                  <a:t>sampled </a:t>
                </a:r>
                <a:r>
                  <a:rPr lang="en-US" dirty="0" smtClean="0"/>
                  <a:t>residuals</a:t>
                </a:r>
              </a:p>
              <a:p>
                <a:pPr marL="0" indent="0">
                  <a:buNone/>
                </a:pPr>
                <a:r>
                  <a:rPr lang="en-US" sz="2400" dirty="0"/>
                  <a:t>bootstrap line (</a:t>
                </a:r>
                <a14:m>
                  <m:oMath xmlns:m="http://schemas.openxmlformats.org/officeDocument/2006/math">
                    <m:sSub>
                      <m:sSubPr>
                        <m:ctrlPr>
                          <a:rPr lang="en-US" sz="2400" i="1">
                            <a:latin typeface="Cambria Math" panose="02040503050406030204" pitchFamily="18" charset="0"/>
                          </a:rPr>
                        </m:ctrlPr>
                      </m:sSubPr>
                      <m:e>
                        <m:acc>
                          <m:accPr>
                            <m:chr m:val="̂"/>
                            <m:ctrlPr>
                              <a:rPr lang="en-US" sz="2400" i="1">
                                <a:latin typeface="Cambria Math" panose="02040503050406030204" pitchFamily="18" charset="0"/>
                              </a:rPr>
                            </m:ctrlPr>
                          </m:accPr>
                          <m:e>
                            <m:r>
                              <a:rPr lang="en-US" sz="2400" i="1">
                                <a:latin typeface="Cambria Math" panose="02040503050406030204" pitchFamily="18" charset="0"/>
                              </a:rPr>
                              <m:t>𝛽</m:t>
                            </m:r>
                          </m:e>
                        </m:acc>
                      </m:e>
                      <m:sub>
                        <m:r>
                          <a:rPr lang="en-US" sz="2400" i="1">
                            <a:latin typeface="Cambria Math" panose="02040503050406030204" pitchFamily="18" charset="0"/>
                          </a:rPr>
                          <m:t>1</m:t>
                        </m:r>
                      </m:sub>
                    </m:sSub>
                    <m:r>
                      <a:rPr lang="en-US" sz="2400" i="1">
                        <a:latin typeface="Cambria Math" panose="02040503050406030204" pitchFamily="18" charset="0"/>
                      </a:rPr>
                      <m:t>=4.89</m:t>
                    </m:r>
                  </m:oMath>
                </a14:m>
                <a:r>
                  <a:rPr lang="en-US" sz="2400" dirty="0" smtClean="0"/>
                  <a:t>)</a:t>
                </a:r>
                <a:endParaRPr lang="en-US" sz="2400" dirty="0"/>
              </a:p>
            </p:txBody>
          </p:sp>
        </mc:Choice>
        <mc:Fallback xmlns="">
          <p:sp>
            <p:nvSpPr>
              <p:cNvPr id="5" name="Content Placeholder 4"/>
              <p:cNvSpPr>
                <a:spLocks noGrp="1" noRot="1" noChangeAspect="1" noMove="1" noResize="1" noEditPoints="1" noAdjustHandles="1" noChangeArrowheads="1" noChangeShapeType="1" noTextEdit="1"/>
              </p:cNvSpPr>
              <p:nvPr>
                <p:ph type="body" sz="quarter" idx="10"/>
              </p:nvPr>
            </p:nvSpPr>
            <p:spPr>
              <a:xfrm>
                <a:off x="5181600" y="4419600"/>
                <a:ext cx="3581400" cy="1488162"/>
              </a:xfrm>
              <a:blipFill rotWithShape="1">
                <a:blip r:embed="rId5"/>
                <a:stretch>
                  <a:fillRect l="-2551" t="-3689" r="-2041" b="-5738"/>
                </a:stretch>
              </a:blipFill>
            </p:spPr>
            <p:txBody>
              <a:bodyPr/>
              <a:lstStyle/>
              <a:p>
                <a:r>
                  <a:rPr lang="en-US">
                    <a:noFill/>
                  </a:rPr>
                  <a:t> </a:t>
                </a:r>
              </a:p>
            </p:txBody>
          </p:sp>
        </mc:Fallback>
      </mc:AlternateContent>
    </p:spTree>
    <p:extLst>
      <p:ext uri="{BB962C8B-B14F-4D97-AF65-F5344CB8AC3E}">
        <p14:creationId xmlns:p14="http://schemas.microsoft.com/office/powerpoint/2010/main" val="269022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a:t>
            </a:r>
            <a:r>
              <a:rPr lang="en-US" dirty="0" smtClean="0"/>
              <a:t>4.7</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24"/>
              </a:spcBef>
              <a:buNone/>
            </a:pPr>
            <a:r>
              <a:rPr lang="en-US" altLang="en-US" dirty="0">
                <a:sym typeface="Symbol" panose="05050102010706020507" pitchFamily="18" charset="2"/>
              </a:rPr>
              <a:t>Bootstrap </a:t>
            </a:r>
            <a:r>
              <a:rPr lang="en-US" altLang="en-US" dirty="0" smtClean="0">
                <a:sym typeface="Symbol" panose="05050102010706020507" pitchFamily="18" charset="2"/>
              </a:rPr>
              <a:t>regression</a:t>
            </a:r>
          </a:p>
          <a:p>
            <a:pPr marL="0" indent="0">
              <a:spcBef>
                <a:spcPts val="624"/>
              </a:spcBef>
              <a:buNone/>
            </a:pPr>
            <a:r>
              <a:rPr lang="en-US" altLang="en-US" dirty="0">
                <a:sym typeface="Symbol" panose="05050102010706020507" pitchFamily="18" charset="2"/>
              </a:rPr>
              <a:t>Creating a bootstrap </a:t>
            </a:r>
            <a:r>
              <a:rPr lang="en-US" altLang="en-US" dirty="0" smtClean="0">
                <a:sym typeface="Symbol" panose="05050102010706020507" pitchFamily="18" charset="2"/>
              </a:rPr>
              <a:t>distribution</a:t>
            </a:r>
          </a:p>
          <a:p>
            <a:pPr marL="457200" lvl="1" indent="0">
              <a:spcBef>
                <a:spcPts val="624"/>
              </a:spcBef>
              <a:buNone/>
            </a:pPr>
            <a:r>
              <a:rPr lang="en-US" altLang="en-US" sz="2600" dirty="0" smtClean="0">
                <a:sym typeface="Symbol" panose="05050102010706020507" pitchFamily="18" charset="2"/>
              </a:rPr>
              <a:t>Sampling cases</a:t>
            </a:r>
          </a:p>
          <a:p>
            <a:pPr marL="457200" lvl="1" indent="0">
              <a:spcBef>
                <a:spcPts val="624"/>
              </a:spcBef>
              <a:buNone/>
            </a:pPr>
            <a:r>
              <a:rPr lang="en-US" altLang="en-US" sz="2600" dirty="0" smtClean="0">
                <a:sym typeface="Symbol" panose="05050102010706020507" pitchFamily="18" charset="2"/>
              </a:rPr>
              <a:t>Sampling residuals</a:t>
            </a:r>
          </a:p>
          <a:p>
            <a:pPr marL="0" indent="0">
              <a:spcBef>
                <a:spcPts val="624"/>
              </a:spcBef>
              <a:buNone/>
            </a:pPr>
            <a:r>
              <a:rPr lang="en-US" altLang="en-US" dirty="0">
                <a:sym typeface="Symbol" panose="05050102010706020507" pitchFamily="18" charset="2"/>
              </a:rPr>
              <a:t>Bootstrap </a:t>
            </a:r>
            <a:r>
              <a:rPr lang="en-US" altLang="en-US" dirty="0" smtClean="0">
                <a:sym typeface="Symbol" panose="05050102010706020507" pitchFamily="18" charset="2"/>
              </a:rPr>
              <a:t>CI’s</a:t>
            </a:r>
          </a:p>
          <a:p>
            <a:pPr marL="457200" lvl="1" indent="0">
              <a:spcBef>
                <a:spcPts val="624"/>
              </a:spcBef>
              <a:buNone/>
            </a:pPr>
            <a:r>
              <a:rPr lang="en-US" altLang="en-US" sz="2600" dirty="0" smtClean="0">
                <a:sym typeface="Symbol" panose="05050102010706020507" pitchFamily="18" charset="2"/>
              </a:rPr>
              <a:t>From percentiles</a:t>
            </a:r>
          </a:p>
          <a:p>
            <a:pPr marL="457200" lvl="1" indent="0">
              <a:spcBef>
                <a:spcPts val="624"/>
              </a:spcBef>
              <a:buNone/>
            </a:pPr>
            <a:r>
              <a:rPr lang="en-US" altLang="en-US" sz="2600" dirty="0" smtClean="0">
                <a:sym typeface="Symbol" panose="05050102010706020507" pitchFamily="18" charset="2"/>
              </a:rPr>
              <a:t>From </a:t>
            </a:r>
            <a:r>
              <a:rPr lang="en-US" altLang="en-US" sz="2600" dirty="0">
                <a:sym typeface="Symbol" panose="05050102010706020507" pitchFamily="18" charset="2"/>
              </a:rPr>
              <a:t>standard </a:t>
            </a:r>
            <a:r>
              <a:rPr lang="en-US" altLang="en-US" sz="2600" dirty="0" smtClean="0">
                <a:sym typeface="Symbol" panose="05050102010706020507" pitchFamily="18" charset="2"/>
              </a:rPr>
              <a:t>error</a:t>
            </a:r>
          </a:p>
          <a:p>
            <a:pPr marL="457200" lvl="1" indent="0">
              <a:spcBef>
                <a:spcPts val="624"/>
              </a:spcBef>
              <a:buNone/>
            </a:pPr>
            <a:r>
              <a:rPr lang="en-US" altLang="en-US" sz="2600" dirty="0" smtClean="0">
                <a:sym typeface="Symbol" panose="05050102010706020507" pitchFamily="18" charset="2"/>
              </a:rPr>
              <a:t>From t-percentiles</a:t>
            </a:r>
            <a:endParaRPr lang="en-US" altLang="en-US" sz="2600" dirty="0">
              <a:sym typeface="Symbol" panose="05050102010706020507" pitchFamily="18" charset="2"/>
            </a:endParaRP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Bootstraps Via Residuals</a:t>
            </a:r>
          </a:p>
        </p:txBody>
      </p:sp>
      <p:sp>
        <p:nvSpPr>
          <p:cNvPr id="3" name="Content Placeholder 2"/>
          <p:cNvSpPr>
            <a:spLocks noGrp="1"/>
          </p:cNvSpPr>
          <p:nvPr>
            <p:ph idx="1"/>
          </p:nvPr>
        </p:nvSpPr>
        <p:spPr>
          <a:xfrm>
            <a:off x="243114" y="1415142"/>
            <a:ext cx="2119086" cy="1099458"/>
          </a:xfrm>
        </p:spPr>
        <p:txBody>
          <a:bodyPr/>
          <a:lstStyle/>
          <a:p>
            <a:pPr marL="0" indent="0">
              <a:buNone/>
            </a:pPr>
            <a:r>
              <a:rPr lang="en-US" dirty="0"/>
              <a:t>For 5000 </a:t>
            </a:r>
            <a:r>
              <a:rPr lang="en-US" dirty="0" smtClean="0"/>
              <a:t>bootstraps</a:t>
            </a:r>
            <a:endParaRPr lang="en-US" dirty="0"/>
          </a:p>
        </p:txBody>
      </p:sp>
      <p:pic>
        <p:nvPicPr>
          <p:cNvPr id="11" name="Picture 2" descr="A histogram plots bootstrap slopes on the horizontal axis from 4.6 to 5.8 in increments of 0.2 and frequency on the vertical axis from 0 to 1000 in increments of 200. The approximate data are: bootstrap slopes: 4.7 to 4.8, frequency: 10; bootstrap slopes: 4.8 to 4.9, frequency: 80; bootstrap slopes: 4.9 to 5.0, frequency: 300;  bootstrap slopes: 5.0 to 5.1, frequency: 650;  bootstrap slopes: 5.1 to 5.2, frequency: 1000;  bootstrap slopes: 5.2 to 5.3, frequency: 1100;  bootstrap slopes: 5.3 to 5.4, frequency: 800;  bootstrap slopes: 5.4 to 5.5, frequency: 400;  bootstrap slopes: 5.5 to 5.6, frequency: 150;  bootstrap slopes: 5.6 to 5.7, frequency: 20. Two vertical bars from the points 4.89 and 5.52 on the horizontal axis are labeled percentile C I. Text beside the histogram reads, S E equals 0.158. "/>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3198293" y="1491785"/>
            <a:ext cx="5412307" cy="35974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type="body" sz="quarter" idx="10"/>
          </p:nvPr>
        </p:nvSpPr>
        <p:spPr>
          <a:xfrm>
            <a:off x="2714613" y="5257800"/>
            <a:ext cx="5895987" cy="884802"/>
          </a:xfrm>
        </p:spPr>
        <p:txBody>
          <a:bodyPr>
            <a:noAutofit/>
          </a:bodyPr>
          <a:lstStyle/>
          <a:p>
            <a:pPr marL="0" indent="112713">
              <a:buNone/>
            </a:pPr>
            <a:r>
              <a:rPr lang="en-US" dirty="0" smtClean="0">
                <a:solidFill>
                  <a:schemeClr val="tx1"/>
                </a:solidFill>
              </a:rPr>
              <a:t>5.215</a:t>
            </a:r>
            <a:r>
              <a:rPr lang="en-US" dirty="0" smtClean="0"/>
              <a:t> ± 1.96 · 0.158 = (4.91 </a:t>
            </a:r>
            <a:r>
              <a:rPr lang="en-US" i="1" dirty="0" smtClean="0"/>
              <a:t>to</a:t>
            </a:r>
            <a:r>
              <a:rPr lang="en-US" dirty="0" smtClean="0"/>
              <a:t> 5.52)</a:t>
            </a:r>
          </a:p>
          <a:p>
            <a:pPr marL="0" indent="3594100">
              <a:buNone/>
            </a:pPr>
            <a:r>
              <a:rPr lang="en-US" dirty="0" smtClean="0">
                <a:solidFill>
                  <a:schemeClr val="tx1"/>
                </a:solidFill>
              </a:rPr>
              <a:t>Std. Error CI</a:t>
            </a:r>
            <a:endParaRPr lang="en-US" dirty="0">
              <a:solidFill>
                <a:schemeClr val="tx1"/>
              </a:solidFill>
            </a:endParaRPr>
          </a:p>
        </p:txBody>
      </p:sp>
    </p:spTree>
    <p:extLst>
      <p:ext uri="{BB962C8B-B14F-4D97-AF65-F5344CB8AC3E}">
        <p14:creationId xmlns:p14="http://schemas.microsoft.com/office/powerpoint/2010/main" val="41399266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Bootstrap for Multiple Regression</a:t>
            </a:r>
          </a:p>
        </p:txBody>
      </p:sp>
      <p:pic>
        <p:nvPicPr>
          <p:cNvPr id="11" name="Picture 2" descr="A table labeled Coefficients with 4 rows and 5 columns shows the following data: Row 1: (Intercept): Estimate: 113.9349, Std. Error: 58.7844, t value: 1.938, Pr (greater than absolute value of t): 0.058; Row 2: Length: Estimate: negative 3.4827, Std. Error: 3.1521, t value: negative 1.105, Pr (greater than absolute value of t): 0.274; Row 3: Width: Estimate: 94.6309, Std. Error: 22.2954, t value: negative 4.244, Pr (greater than absolute value of t): 9.06 times e minus 05 asterisk asterisk asterisk; Row 4: Length: width: Estimate: 5.2412, Std. Error: 0.4131, t value: 12.687, Pr (greater than absolute value of t): less than 2 e minus 16 asterisk asterisk asterisk. The first value of Length: Width is encircled."/>
          <p:cNvPicPr>
            <a:picLocks noGrp="1" noChangeAspect="1" noChangeArrowheads="1"/>
          </p:cNvPicPr>
          <p:nvPr>
            <p:ph type="pic" sz="quarter" idx="11"/>
          </p:nvPr>
        </p:nvPicPr>
        <p:blipFill>
          <a:blip r:embed="rId4">
            <a:extLst>
              <a:ext uri="{28A0092B-C50C-407E-A947-70E740481C1C}">
                <a14:useLocalDpi xmlns:a14="http://schemas.microsoft.com/office/drawing/2010/main" val="0"/>
              </a:ext>
            </a:extLst>
          </a:blip>
          <a:stretch>
            <a:fillRect/>
          </a:stretch>
        </p:blipFill>
        <p:spPr bwMode="auto">
          <a:xfrm>
            <a:off x="198120" y="1419992"/>
            <a:ext cx="7757380" cy="1425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98120" y="3048000"/>
                <a:ext cx="8488680" cy="916004"/>
              </a:xfrm>
            </p:spPr>
            <p:txBody>
              <a:bodyPr>
                <a:normAutofit lnSpcReduction="10000"/>
              </a:bodyPr>
              <a:lstStyle/>
              <a:p>
                <a:pPr marL="0" indent="0">
                  <a:buNone/>
                </a:pPr>
                <a:r>
                  <a:rPr lang="en-US" dirty="0"/>
                  <a:t>Find a CI for interaction coefficient </a:t>
                </a:r>
                <a:r>
                  <a:rPr lang="en-US" dirty="0" smtClean="0"/>
                  <a:t>(</a:t>
                </a:r>
                <a14:m>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𝛽</m:t>
                        </m:r>
                      </m:e>
                      <m:sub>
                        <m:r>
                          <a:rPr lang="en-US" i="1">
                            <a:latin typeface="Cambria Math" panose="02040503050406030204" pitchFamily="18" charset="0"/>
                          </a:rPr>
                          <m:t>3</m:t>
                        </m:r>
                      </m:sub>
                    </m:sSub>
                    <m:r>
                      <a:rPr lang="en-US" i="1" smtClean="0">
                        <a:latin typeface="Cambria Math" panose="02040503050406030204" pitchFamily="18" charset="0"/>
                      </a:rPr>
                      <m:t>)</m:t>
                    </m:r>
                  </m:oMath>
                </a14:m>
                <a:endParaRPr lang="en-US" dirty="0" smtClean="0"/>
              </a:p>
              <a:p>
                <a:pPr marL="0" indent="0">
                  <a:buNone/>
                </a:pPr>
                <a:r>
                  <a:rPr lang="en-US" dirty="0"/>
                  <a:t>Fit for one </a:t>
                </a:r>
                <a:r>
                  <a:rPr lang="en-US" dirty="0" smtClean="0"/>
                  <a:t>bootstrap sample:</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98120" y="3048000"/>
                <a:ext cx="8488680" cy="916004"/>
              </a:xfrm>
              <a:blipFill rotWithShape="1">
                <a:blip r:embed="rId5"/>
                <a:stretch>
                  <a:fillRect l="-1293" t="-10667" b="-13333"/>
                </a:stretch>
              </a:blipFill>
            </p:spPr>
            <p:txBody>
              <a:bodyPr/>
              <a:lstStyle/>
              <a:p>
                <a:r>
                  <a:rPr lang="en-US">
                    <a:noFill/>
                  </a:rPr>
                  <a:t> </a:t>
                </a:r>
              </a:p>
            </p:txBody>
          </p:sp>
        </mc:Fallback>
      </mc:AlternateContent>
      <p:pic>
        <p:nvPicPr>
          <p:cNvPr id="13" name="Picture 3" descr="A table labeled Coefficients with 4 rows and 5 columns shows the following data: Row 1: (Intercept): Estimate: 79.1284, Std. Error: 73.8214, t value: 1.072, Pr (greater than absolute value of t): 0.28872; Row 2: Length: Estimate: negative 2.2375, Std. Error: 3.2097, t value: negative 0.697, Pr (greater than absolute value of t): 0.48885; Row 3: Width: Estimate: negative 80.9049, Std. Error: 23.8447, t value: negative 3.393, Pr (greater than absolute value of t): 0.00133 asterisk asterisk; Row 4: Length: width: Estimate: 4.7902, Std. Error: 0.4912, t value: 9.752, Pr (greater than absolute value of t): 2.46 e minus 13 asterisk asterisk asterisk. The first value of Length: Width is encircled."/>
          <p:cNvPicPr>
            <a:picLocks noGrp="1" noChangeAspect="1" noChangeArrowheads="1"/>
          </p:cNvPicPr>
          <p:nvPr>
            <p:ph type="pic" sz="quarter" idx="13"/>
          </p:nvPr>
        </p:nvPicPr>
        <p:blipFill>
          <a:blip r:embed="rId6">
            <a:extLst>
              <a:ext uri="{28A0092B-C50C-407E-A947-70E740481C1C}">
                <a14:useLocalDpi xmlns:a14="http://schemas.microsoft.com/office/drawing/2010/main" val="0"/>
              </a:ext>
            </a:extLst>
          </a:blip>
          <a:stretch>
            <a:fillRect/>
          </a:stretch>
        </p:blipFill>
        <p:spPr bwMode="auto">
          <a:xfrm>
            <a:off x="198120" y="4110964"/>
            <a:ext cx="8000878" cy="1451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0" name="Object 9" descr="Fe(s) followed by arrow Fe(l)"/>
          <p:cNvGraphicFramePr>
            <a:graphicFrameLocks noGrp="1" noChangeAspect="1"/>
          </p:cNvGraphicFramePr>
          <p:nvPr>
            <p:extLst>
              <p:ext uri="{D42A27DB-BD31-4B8C-83A1-F6EECF244321}">
                <p14:modId xmlns:p14="http://schemas.microsoft.com/office/powerpoint/2010/main" val="2073545706"/>
              </p:ext>
            </p:extLst>
          </p:nvPr>
        </p:nvGraphicFramePr>
        <p:xfrm>
          <a:off x="321166" y="5675311"/>
          <a:ext cx="4852416" cy="545771"/>
        </p:xfrm>
        <a:graphic>
          <a:graphicData uri="http://schemas.openxmlformats.org/presentationml/2006/ole">
            <mc:AlternateContent xmlns:mc="http://schemas.openxmlformats.org/markup-compatibility/2006">
              <mc:Choice xmlns:v="urn:schemas-microsoft-com:vml" Requires="v">
                <p:oleObj spid="_x0000_s23583" name="Equation" r:id="rId7" imgW="2361960" imgH="266400" progId="Equation.DSMT4">
                  <p:embed/>
                </p:oleObj>
              </mc:Choice>
              <mc:Fallback>
                <p:oleObj name="Equation" r:id="rId7" imgW="2361960" imgH="266400" progId="Equation.DSMT4">
                  <p:embed/>
                  <p:pic>
                    <p:nvPicPr>
                      <p:cNvPr id="0" name="Object 10" descr="Fe(s) followed by arrow Fe(l)"/>
                      <p:cNvPicPr>
                        <a:picLocks noGrp="1"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1166" y="5675311"/>
                        <a:ext cx="4852416" cy="545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272364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Bootstraps for Interaction </a:t>
            </a:r>
            <a:r>
              <a:rPr lang="en-US" dirty="0" smtClean="0"/>
              <a:t>𝛽</a:t>
            </a:r>
            <a:r>
              <a:rPr lang="en-US" baseline="-25000" dirty="0" smtClean="0"/>
              <a:t>3</a:t>
            </a:r>
            <a:endParaRPr lang="en-US" baseline="-25000" dirty="0"/>
          </a:p>
        </p:txBody>
      </p:sp>
      <p:sp>
        <p:nvSpPr>
          <p:cNvPr id="3" name="Content Placeholder 2"/>
          <p:cNvSpPr>
            <a:spLocks noGrp="1"/>
          </p:cNvSpPr>
          <p:nvPr>
            <p:ph idx="1"/>
          </p:nvPr>
        </p:nvSpPr>
        <p:spPr>
          <a:xfrm>
            <a:off x="243114" y="1415142"/>
            <a:ext cx="1890486" cy="1023258"/>
          </a:xfrm>
        </p:spPr>
        <p:txBody>
          <a:bodyPr/>
          <a:lstStyle/>
          <a:p>
            <a:pPr marL="0" indent="0">
              <a:buNone/>
            </a:pPr>
            <a:r>
              <a:rPr lang="en-US" dirty="0"/>
              <a:t>For 5000 </a:t>
            </a:r>
            <a:r>
              <a:rPr lang="en-US" dirty="0" smtClean="0"/>
              <a:t>bootstraps</a:t>
            </a:r>
            <a:endParaRPr lang="en-US" dirty="0"/>
          </a:p>
        </p:txBody>
      </p:sp>
      <p:pic>
        <p:nvPicPr>
          <p:cNvPr id="10" name="Picture 2" descr="A histogram plots bootstrap beta 3s on the horizontal axis from 4 to 8 in increments of 1 and frequency on the vertical axis from 0 to 1500 in increments of 500. The approximate data are: bootstrap beta 3s: 4 to 4.5, frequency: 250; bootstrap beta 3s: 4.5 to 5.0, frequency: 1200; bootstrap beta 3s: 5.0 to 5.5, frequency: 1750;  bootstrap beta 3s: 5.5 to 6.0, frequency: 1100;  bootstrap beta 3ss: 6.0 to 6.5, frequency: 450;  bootstrap beta 3s: 6.5 to 7.0, frequency: 150. Two vertical bars from the points 4.33 and 6.53 on the horizontal axis are labeled percentile C I. Text beside the histogram reads, S E equals 0.559."/>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3886934" y="1562737"/>
            <a:ext cx="4866511" cy="3466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2"/>
          <p:cNvSpPr>
            <a:spLocks noGrp="1"/>
          </p:cNvSpPr>
          <p:nvPr>
            <p:ph type="body" sz="quarter" idx="10"/>
          </p:nvPr>
        </p:nvSpPr>
        <p:spPr>
          <a:xfrm>
            <a:off x="2762521" y="5190432"/>
            <a:ext cx="5924279" cy="981768"/>
          </a:xfrm>
        </p:spPr>
        <p:txBody>
          <a:bodyPr>
            <a:normAutofit/>
          </a:bodyPr>
          <a:lstStyle/>
          <a:p>
            <a:pPr marL="0" indent="112713">
              <a:buNone/>
            </a:pPr>
            <a:r>
              <a:rPr lang="en-US" dirty="0" smtClean="0"/>
              <a:t>5.241 </a:t>
            </a:r>
            <a:r>
              <a:rPr lang="en-US" dirty="0"/>
              <a:t>± 1.96 · </a:t>
            </a:r>
            <a:r>
              <a:rPr lang="en-US" dirty="0" smtClean="0"/>
              <a:t>0.559 </a:t>
            </a:r>
            <a:r>
              <a:rPr lang="en-US" dirty="0"/>
              <a:t>= (</a:t>
            </a:r>
            <a:r>
              <a:rPr lang="en-US" dirty="0" smtClean="0"/>
              <a:t>4.14 </a:t>
            </a:r>
            <a:r>
              <a:rPr lang="en-US" i="1" dirty="0"/>
              <a:t>to</a:t>
            </a:r>
            <a:r>
              <a:rPr lang="en-US" dirty="0"/>
              <a:t> </a:t>
            </a:r>
            <a:r>
              <a:rPr lang="en-US" dirty="0" smtClean="0"/>
              <a:t>6.34)</a:t>
            </a:r>
            <a:endParaRPr lang="en-US" dirty="0"/>
          </a:p>
          <a:p>
            <a:pPr marL="0" indent="3594100">
              <a:buNone/>
            </a:pPr>
            <a:r>
              <a:rPr lang="en-US" dirty="0"/>
              <a:t>Std. Error </a:t>
            </a:r>
            <a:r>
              <a:rPr lang="en-US" dirty="0" smtClean="0"/>
              <a:t>CI</a:t>
            </a:r>
            <a:endParaRPr lang="en-US" dirty="0"/>
          </a:p>
        </p:txBody>
      </p:sp>
    </p:spTree>
    <p:extLst>
      <p:ext uri="{BB962C8B-B14F-4D97-AF65-F5344CB8AC3E}">
        <p14:creationId xmlns:p14="http://schemas.microsoft.com/office/powerpoint/2010/main" val="12454757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 There is a “boot” function in R</a:t>
            </a:r>
          </a:p>
        </p:txBody>
      </p:sp>
      <p:pic>
        <p:nvPicPr>
          <p:cNvPr id="11" name="Picture 2" descr="Five instructions are accompanied by text and two tables. The instructions and the text read as follows: &#10;Prompt, library (boot)&#10;Prompt, my stat equals function (d, i) {d2 equals d {I,], return (summary (lm (Length is similar to Width, data equals d2)) dollars coef [2]))&#10;Hash tag my stat is a function that accepts a file name and a default index vector of observations and that returns the statistic of interest, which is the regression slope in this example&#10;Prompt, boot slopes equals boot (perch, sy stat, R equals 5000), hast tag do 5000 boot samples&#10;Prompt, summary (boot corrs), hash tag note that the 5000 results are in “t”&#10;Prompt, boot.ci (boot slopes), hash tag does various Cl’s for the bootstraps&#10;The first table under the titled Intervals reads as: level, 95 percent; normal, (4.810, 5.612); basic, (4.830, 5.639). The second table under the same title reads as: level 95 percent; percentile, (4.792, 5.600); BCa, (4.725, 5.549)."/>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685800" y="1447800"/>
            <a:ext cx="7844882" cy="47142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46204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Perch Weights</a:t>
            </a:r>
          </a:p>
        </p:txBody>
      </p:sp>
      <p:pic>
        <p:nvPicPr>
          <p:cNvPr id="13" name="Picture 99" descr="Four instructions are followed by a table titled coefficient. The instructions read as follows: &#10;Prompt library (stat 3 Data)&#10;Prompt hash tag Find the model for the original sample&#10;Prompt original model equals lm (weight) is similar to length plus width plus length: width, data equals perch)&#10;Prompt summary (original model)&#10;The table titled coefficient comprises of four rows and four columns. The row headers are (intercept), length, width, and length: width. The column headers are estimate, standard error, t value, and Pr (Prompt absolute value of t). The table reads as follows:&#10;Row 1 – Intercept: Estimate, 113.9349; standard error, 58.7844; t value, 1.938; Pr (Prompt absolute value of t), 0.058.&#10;Row 2 – Length: Estimate, negative 3.4827; standard error, 3.1521; t value, negative 1.105; Pr (Prompt absolute value of t), 0.274.&#10;Row 3 – Width: Estimate, negative 94.6309; standard error, 22.2954; t value, negative 4.244; Pr (Prompt absolute value of t), 9.06e minus 05, followed by three asterisks.&#10;Row 4 – Length: Width: Estimate, 5.2412; standard error, 0.4131; t value, 12.687; Pr (Prompt absolute value of t), less than 2e minus 16, followed by three asterisks.&#10;Text below the table reads: Residual standard error: 44.24 on 52 degree of freedom; Multiple R-squared: 0.9847, Adjusted R-squared: 0.9838; F-statistic: 1115 on 3 and 52 DF, p-value: less than 2.2e minus 16."/>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78032" y="1621415"/>
            <a:ext cx="7351568" cy="34722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type="body" sz="quarter" idx="10"/>
          </p:nvPr>
        </p:nvSpPr>
        <p:spPr>
          <a:xfrm>
            <a:off x="241662" y="5279684"/>
            <a:ext cx="8673738" cy="892516"/>
          </a:xfrm>
        </p:spPr>
        <p:txBody>
          <a:bodyPr>
            <a:normAutofit/>
          </a:bodyPr>
          <a:lstStyle/>
          <a:p>
            <a:pPr marL="0" indent="0">
              <a:buNone/>
            </a:pPr>
            <a:r>
              <a:rPr lang="en-US" altLang="en-US" dirty="0"/>
              <a:t>Possible problems: Multicollinearity, influential points, large residuals, non-normal residuals, </a:t>
            </a:r>
            <a:r>
              <a:rPr lang="en-US" altLang="en-US" dirty="0" smtClean="0"/>
              <a:t>heteroscedasticity</a:t>
            </a:r>
            <a:endParaRPr lang="en-US" altLang="en-US" dirty="0"/>
          </a:p>
        </p:txBody>
      </p:sp>
    </p:spTree>
    <p:extLst>
      <p:ext uri="{BB962C8B-B14F-4D97-AF65-F5344CB8AC3E}">
        <p14:creationId xmlns:p14="http://schemas.microsoft.com/office/powerpoint/2010/main" val="4118090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Perch Measurements</a:t>
            </a:r>
          </a:p>
        </p:txBody>
      </p:sp>
      <p:sp>
        <p:nvSpPr>
          <p:cNvPr id="3" name="Content Placeholder 2"/>
          <p:cNvSpPr>
            <a:spLocks noGrp="1"/>
          </p:cNvSpPr>
          <p:nvPr>
            <p:ph idx="1"/>
          </p:nvPr>
        </p:nvSpPr>
        <p:spPr>
          <a:xfrm>
            <a:off x="243114" y="1415142"/>
            <a:ext cx="8672286" cy="566058"/>
          </a:xfrm>
        </p:spPr>
        <p:txBody>
          <a:bodyPr>
            <a:noAutofit/>
          </a:bodyPr>
          <a:lstStyle/>
          <a:p>
            <a:pPr marL="0" indent="0">
              <a:spcBef>
                <a:spcPts val="624"/>
              </a:spcBef>
              <a:buNone/>
            </a:pPr>
            <a:r>
              <a:rPr lang="en-US" altLang="en-US" dirty="0">
                <a:sym typeface="Symbol" panose="05050102010706020507" pitchFamily="18" charset="2"/>
              </a:rPr>
              <a:t>Predict </a:t>
            </a:r>
            <a:r>
              <a:rPr lang="en-US" altLang="en-US" b="1" dirty="0">
                <a:sym typeface="Symbol" panose="05050102010706020507" pitchFamily="18" charset="2"/>
              </a:rPr>
              <a:t>Length</a:t>
            </a:r>
            <a:r>
              <a:rPr lang="en-US" altLang="en-US" dirty="0">
                <a:sym typeface="Symbol" panose="05050102010706020507" pitchFamily="18" charset="2"/>
              </a:rPr>
              <a:t> using </a:t>
            </a:r>
            <a:r>
              <a:rPr lang="en-US" altLang="en-US" b="1" dirty="0">
                <a:sym typeface="Symbol" panose="05050102010706020507" pitchFamily="18" charset="2"/>
              </a:rPr>
              <a:t>Width</a:t>
            </a:r>
            <a:r>
              <a:rPr lang="en-US" altLang="en-US" dirty="0">
                <a:sym typeface="Symbol" panose="05050102010706020507" pitchFamily="18" charset="2"/>
              </a:rPr>
              <a:t> for data in </a:t>
            </a:r>
            <a:r>
              <a:rPr lang="en-US" altLang="en-US" b="1" dirty="0" smtClean="0">
                <a:sym typeface="Symbol" panose="05050102010706020507" pitchFamily="18" charset="2"/>
              </a:rPr>
              <a:t>Perch</a:t>
            </a:r>
            <a:endParaRPr lang="en-US" altLang="en-US" b="1" dirty="0">
              <a:sym typeface="Symbol" panose="05050102010706020507" pitchFamily="18" charset="2"/>
            </a:endParaRPr>
          </a:p>
        </p:txBody>
      </p:sp>
      <p:pic>
        <p:nvPicPr>
          <p:cNvPr id="10" name="Picture 2" descr="A scatter plot shows length plotted on the vertical axis from 10 to 40 in increments of 10 and width is plotted on the horizontal axis from 2 to 8 in increments of 2. The approximate data are: A diagonal line from the point 11 on the vertical axis extends beyond (8.2, 40.2). Few dots on the plot are concentrated between 1.2 and 5 on the horizontal axis and between 5 and 30 on the vertical axis and the rest are concentrated between 6 and 8.2 on the horizontal axis and between 30.4 and 40.2 on the vertical axis. Text beside the plot reads, Find a 95 percent C I for the slope of this model. A call out reads, Length hat equals 4.86 plus 5.215 times width."/>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072322" y="2057400"/>
            <a:ext cx="6206441" cy="30186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99" descr="Coefficients shows the following data: Row 1: (Intercept): Estimate: 4.8554, Std Error: 0.8162, t value: 5.949, Pr (greater than absolute value of t): 2.06 e minus 07 asterisk asterisk asterisk; Row 2: Width:  Estimate: 5.2151, Std Error: 0.1614, t value: 32.316, Pr (greater than absolute value of t): greater than 2 e minus 16 asterisk asterisk asterisk."/>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962025" y="5257800"/>
            <a:ext cx="6581775" cy="962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497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Bootstrap</a:t>
            </a:r>
          </a:p>
        </p:txBody>
      </p:sp>
      <p:sp>
        <p:nvSpPr>
          <p:cNvPr id="5" name="Content Placeholder 4"/>
          <p:cNvSpPr>
            <a:spLocks noGrp="1"/>
          </p:cNvSpPr>
          <p:nvPr>
            <p:ph sz="quarter" idx="10"/>
          </p:nvPr>
        </p:nvSpPr>
        <p:spPr>
          <a:xfrm>
            <a:off x="247304" y="1407392"/>
            <a:ext cx="8668095" cy="4841007"/>
          </a:xfrm>
        </p:spPr>
        <p:txBody>
          <a:bodyPr/>
          <a:lstStyle/>
          <a:p>
            <a:pPr marL="0" indent="0">
              <a:buNone/>
            </a:pPr>
            <a:r>
              <a:rPr lang="en-US" dirty="0"/>
              <a:t>We wonder what would happen (how would a statistic behave) in repeated samples from the population (i.e. a sampling distribution).</a:t>
            </a:r>
          </a:p>
          <a:p>
            <a:pPr marL="0" indent="0">
              <a:buNone/>
            </a:pPr>
            <a:r>
              <a:rPr lang="en-US" dirty="0"/>
              <a:t>BUT: We can’t get more samples of perch!</a:t>
            </a:r>
          </a:p>
          <a:p>
            <a:pPr marL="0" indent="0">
              <a:buNone/>
            </a:pPr>
            <a:endParaRPr lang="en-US" dirty="0" smtClean="0"/>
          </a:p>
          <a:p>
            <a:pPr marL="0" indent="0">
              <a:buNone/>
            </a:pPr>
            <a:r>
              <a:rPr lang="en-US" b="1" dirty="0" smtClean="0"/>
              <a:t>Basic </a:t>
            </a:r>
            <a:r>
              <a:rPr lang="en-US" b="1" dirty="0"/>
              <a:t>idea: </a:t>
            </a:r>
            <a:r>
              <a:rPr lang="en-US" dirty="0"/>
              <a:t>Simulate a new sample by resampling (</a:t>
            </a:r>
            <a:r>
              <a:rPr lang="en-US" i="1" dirty="0"/>
              <a:t>with replacement</a:t>
            </a:r>
            <a:r>
              <a:rPr lang="en-US" dirty="0"/>
              <a:t>) from the </a:t>
            </a:r>
            <a:r>
              <a:rPr lang="en-US" u="sng" dirty="0"/>
              <a:t>original sample </a:t>
            </a:r>
            <a:r>
              <a:rPr lang="en-US" dirty="0"/>
              <a:t>and computing the same statistic (e.g. a slope)</a:t>
            </a:r>
          </a:p>
          <a:p>
            <a:pPr marL="0" indent="0">
              <a:buNone/>
            </a:pPr>
            <a:r>
              <a:rPr lang="en-US" dirty="0"/>
              <a:t>This is known as a </a:t>
            </a:r>
            <a:r>
              <a:rPr lang="en-US" i="1" dirty="0"/>
              <a:t>bootstrap sample </a:t>
            </a:r>
            <a:r>
              <a:rPr lang="en-US" dirty="0"/>
              <a:t>and we collect the statistics for many such samples to form a </a:t>
            </a:r>
            <a:r>
              <a:rPr lang="en-US" i="1" dirty="0"/>
              <a:t>bootstrap distribution</a:t>
            </a:r>
            <a:r>
              <a:rPr lang="en-US" dirty="0" smtClean="0"/>
              <a:t>.</a:t>
            </a:r>
            <a:endParaRPr lang="en-US" dirty="0"/>
          </a:p>
        </p:txBody>
      </p:sp>
    </p:spTree>
    <p:extLst>
      <p:ext uri="{BB962C8B-B14F-4D97-AF65-F5344CB8AC3E}">
        <p14:creationId xmlns:p14="http://schemas.microsoft.com/office/powerpoint/2010/main" val="2552920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Bootstrap Procedure</a:t>
            </a:r>
          </a:p>
        </p:txBody>
      </p:sp>
      <p:sp>
        <p:nvSpPr>
          <p:cNvPr id="3" name="Content Placeholder 2"/>
          <p:cNvSpPr>
            <a:spLocks noGrp="1"/>
          </p:cNvSpPr>
          <p:nvPr>
            <p:ph sz="quarter" idx="10"/>
          </p:nvPr>
        </p:nvSpPr>
        <p:spPr>
          <a:xfrm>
            <a:off x="247304" y="1407392"/>
            <a:ext cx="8591896" cy="4805217"/>
          </a:xfrm>
        </p:spPr>
        <p:txBody>
          <a:bodyPr>
            <a:normAutofit/>
          </a:bodyPr>
          <a:lstStyle/>
          <a:p>
            <a:pPr marL="514350" indent="-514350">
              <a:buFont typeface="+mj-lt"/>
              <a:buAutoNum type="arabicPeriod"/>
            </a:pPr>
            <a:r>
              <a:rPr lang="en-US" b="1" dirty="0" smtClean="0">
                <a:solidFill>
                  <a:srgbClr val="000000"/>
                </a:solidFill>
              </a:rPr>
              <a:t>Bootstrap sample: </a:t>
            </a:r>
            <a:r>
              <a:rPr lang="en-US" dirty="0" smtClean="0">
                <a:solidFill>
                  <a:srgbClr val="000000"/>
                </a:solidFill>
              </a:rPr>
              <a:t>Sample (with replacement) from the original sample (using same sample size).</a:t>
            </a:r>
          </a:p>
          <a:p>
            <a:pPr marL="514350" indent="-514350">
              <a:buFont typeface="+mj-lt"/>
              <a:buAutoNum type="arabicPeriod"/>
            </a:pPr>
            <a:r>
              <a:rPr lang="en-US" b="1" dirty="0">
                <a:solidFill>
                  <a:srgbClr val="000000"/>
                </a:solidFill>
              </a:rPr>
              <a:t>Bootstrap statistic: </a:t>
            </a:r>
            <a:r>
              <a:rPr lang="en-US" dirty="0">
                <a:solidFill>
                  <a:srgbClr val="000000"/>
                </a:solidFill>
              </a:rPr>
              <a:t>Compute the statistic of interest for the bootstrap </a:t>
            </a:r>
            <a:r>
              <a:rPr lang="en-US" dirty="0" smtClean="0">
                <a:solidFill>
                  <a:srgbClr val="000000"/>
                </a:solidFill>
              </a:rPr>
              <a:t>sample</a:t>
            </a:r>
            <a:endParaRPr lang="en-US" dirty="0">
              <a:solidFill>
                <a:srgbClr val="000000"/>
              </a:solidFill>
            </a:endParaRPr>
          </a:p>
          <a:p>
            <a:pPr marL="514350" indent="-514350">
              <a:buFont typeface="+mj-lt"/>
              <a:buAutoNum type="arabicPeriod"/>
            </a:pPr>
            <a:r>
              <a:rPr lang="en-US" b="1" dirty="0">
                <a:solidFill>
                  <a:srgbClr val="000000"/>
                </a:solidFill>
              </a:rPr>
              <a:t>Bootstrap distribution: </a:t>
            </a:r>
            <a:r>
              <a:rPr lang="en-US" dirty="0">
                <a:solidFill>
                  <a:srgbClr val="000000"/>
                </a:solidFill>
              </a:rPr>
              <a:t>Collect the bootstrap statistic for many (1,000’s) samples</a:t>
            </a:r>
            <a:r>
              <a:rPr lang="en-US" dirty="0" smtClean="0">
                <a:solidFill>
                  <a:srgbClr val="000000"/>
                </a:solidFill>
              </a:rPr>
              <a:t>.</a:t>
            </a:r>
            <a:endParaRPr lang="en-US" dirty="0">
              <a:solidFill>
                <a:srgbClr val="000000"/>
              </a:solidFill>
            </a:endParaRPr>
          </a:p>
        </p:txBody>
      </p:sp>
    </p:spTree>
    <p:extLst>
      <p:ext uri="{BB962C8B-B14F-4D97-AF65-F5344CB8AC3E}">
        <p14:creationId xmlns:p14="http://schemas.microsoft.com/office/powerpoint/2010/main" val="859720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Original Sample (56 fish)</a:t>
            </a:r>
          </a:p>
        </p:txBody>
      </p:sp>
      <p:pic>
        <p:nvPicPr>
          <p:cNvPr id="6" name="Picture 2" descr="An illustration shows rectangles of several sizes randomly scattered."/>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1886161" y="1481781"/>
            <a:ext cx="5355390" cy="4690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31358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Bootstrap “population”</a:t>
            </a:r>
          </a:p>
        </p:txBody>
      </p:sp>
      <p:sp>
        <p:nvSpPr>
          <p:cNvPr id="4" name="Content Placeholder 3"/>
          <p:cNvSpPr>
            <a:spLocks noGrp="1"/>
          </p:cNvSpPr>
          <p:nvPr>
            <p:ph sz="quarter" idx="10"/>
          </p:nvPr>
        </p:nvSpPr>
        <p:spPr>
          <a:xfrm>
            <a:off x="247304" y="1407392"/>
            <a:ext cx="8591895" cy="4688607"/>
          </a:xfrm>
        </p:spPr>
        <p:txBody>
          <a:bodyPr>
            <a:normAutofit/>
          </a:bodyPr>
          <a:lstStyle/>
          <a:p>
            <a:pPr marL="0" indent="0">
              <a:buNone/>
            </a:pPr>
            <a:r>
              <a:rPr lang="en-US" dirty="0"/>
              <a:t>Sample and estimate parameters/build models from this “population</a:t>
            </a:r>
            <a:r>
              <a:rPr lang="en-US" dirty="0" smtClean="0"/>
              <a:t>”</a:t>
            </a:r>
          </a:p>
          <a:p>
            <a:pPr marL="0" indent="0">
              <a:buNone/>
            </a:pPr>
            <a:endParaRPr lang="en-US" dirty="0" smtClean="0"/>
          </a:p>
          <a:p>
            <a:pPr marL="0" indent="0" algn="ctr">
              <a:buNone/>
            </a:pPr>
            <a:r>
              <a:rPr lang="en-US" dirty="0" smtClean="0"/>
              <a:t>Equivalent </a:t>
            </a:r>
            <a:r>
              <a:rPr lang="en-US" dirty="0"/>
              <a:t>to sampling with replacement from the original </a:t>
            </a:r>
            <a:r>
              <a:rPr lang="en-US" dirty="0" smtClean="0"/>
              <a:t>sample</a:t>
            </a:r>
            <a:endParaRPr lang="en-US" dirty="0"/>
          </a:p>
        </p:txBody>
      </p:sp>
    </p:spTree>
    <p:extLst>
      <p:ext uri="{BB962C8B-B14F-4D97-AF65-F5344CB8AC3E}">
        <p14:creationId xmlns:p14="http://schemas.microsoft.com/office/powerpoint/2010/main" val="962016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buFont typeface="+mj-lt"/>
              <a:buAutoNum type="arabicPeriod"/>
            </a:pPr>
            <a:r>
              <a:rPr lang="en-US" dirty="0"/>
              <a:t>Create a Bootstrap Sample in R</a:t>
            </a:r>
          </a:p>
        </p:txBody>
      </p:sp>
      <p:pic>
        <p:nvPicPr>
          <p:cNvPr id="11" name="Picture 3" descr="Four instructions are followed by a table. The instructions read as follows: &#10;Prompt library (Stat 2 Data)&#10;Prompt data (perch)&#10;Prompt library (mosaic), hash tag a good package for simulations&#10;Prompt one boot equals resample (perch), hash tag generates one bootstrap sample&#10;The table comprises of 12 rows and six columns. The column headers are Obs, weight, length, width, original dot id, and Blank. The data from the table reads as follows: &#10;Row 1: Obs, 23; weight, 126; length, 150.0; width, 24.5; original dot id, 3.6; Blank, 23.&#10;Row 2: Obs, 54; weight, 157; length, 1100.0; width, 45.5; original dot id, 7.5; Blank, 54.&#10;Row 3: Obs, 31; weight, 134; length, 300.0; width, 28.7; original dot id, 5.1; Blank, 31.&#10;Row 4: Obs, 43; weight, 146; length, 700.0; width, 39.4; original dot id, 6.3; Blank, 43.&#10;Row 5: Obs, 31.1; weight, 134; length, 300.0; width, 28.7; original dot id, 5.1; Blank, 31.&#10;Row 6: Obs, 24; weight, 127; length, 170.0; width, 25.0; original dot id, 3.7; Blank, 24.&#10;Row 7: Obs, 27; weight, 130; length, 188.0; width, 26.2; original dot id, 4.2; Blank, 27.&#10;Row 8: Obs, 35; weight, 138; length, 250.0; width, 29.4; original dot id, 4.2; Blank, 35.&#10;Row 9: Obs, 14; weight, 117; length, 130.0; width, 22.8; original dot id, 3.5; Blank, 14.&#10;Row 10: Obs, 15; weight, 118; length, 120.0; width, 23.5; original dot id, 3.4; Blank, 15.&#10;Row 11: Obs, 54.1; weight, 157; length, 1100.0; width, 54.5; original dot id, 7.4; Blank, 54.&#10;Row 12: Obs, 44; weight, 147; length, 690.0; width, 39.3; original dot id, 6.4; Blank, 44.&#10;Ellipsis…&#10;(Continue for 56 cases to match original sample) &#10;Under the column header – Obs, the values reading 31, and 31.1 are labeled as A repeatable observation and also under the same column the values reading 54 and 54.1 are labeled as another."/>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227895" y="1524000"/>
            <a:ext cx="6851985" cy="46250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0681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2494</TotalTime>
  <Words>650</Words>
  <Application>Microsoft Office PowerPoint</Application>
  <PresentationFormat>On-screen Show (4:3)</PresentationFormat>
  <Paragraphs>96</Paragraphs>
  <Slides>23</Slides>
  <Notes>18</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3" baseType="lpstr">
      <vt:lpstr>ＭＳ Ｐゴシック</vt:lpstr>
      <vt:lpstr>Arial</vt:lpstr>
      <vt:lpstr>Arial Black</vt:lpstr>
      <vt:lpstr>Calibri</vt:lpstr>
      <vt:lpstr>Cambria Math</vt:lpstr>
      <vt:lpstr>Courier New</vt:lpstr>
      <vt:lpstr>Symbol</vt:lpstr>
      <vt:lpstr>Wingdings</vt:lpstr>
      <vt:lpstr>bergerinvitels3e_lectureslides_ch01_final</vt:lpstr>
      <vt:lpstr>Equation</vt:lpstr>
      <vt:lpstr>Section 4.7</vt:lpstr>
      <vt:lpstr>Topic 4.7</vt:lpstr>
      <vt:lpstr>Example: Perch Weights</vt:lpstr>
      <vt:lpstr>Example: Perch Measurements</vt:lpstr>
      <vt:lpstr>The Bootstrap</vt:lpstr>
      <vt:lpstr>Bootstrap Procedure</vt:lpstr>
      <vt:lpstr>Original Sample (56 fish)</vt:lpstr>
      <vt:lpstr>Bootstrap “population”</vt:lpstr>
      <vt:lpstr>Create a Bootstrap Sample in R</vt:lpstr>
      <vt:lpstr>Compute Slope for Boostrap Sample</vt:lpstr>
      <vt:lpstr>Find a Bootstrap Distribution</vt:lpstr>
      <vt:lpstr>Bootstrap Confidence Intervals</vt:lpstr>
      <vt:lpstr>Bootstrap Percentile CI (1 of 2)</vt:lpstr>
      <vt:lpstr>Bootstrap Standard Error CI (2 of 2)</vt:lpstr>
      <vt:lpstr>Bootstrap Standard Error CI (3 of 3)</vt:lpstr>
      <vt:lpstr>Bootstrap T* CI</vt:lpstr>
      <vt:lpstr>T* for Perch Bootstraps</vt:lpstr>
      <vt:lpstr>Alternate Bootstrap for Regression</vt:lpstr>
      <vt:lpstr>Bootstrap Via Residuals</vt:lpstr>
      <vt:lpstr>Bootstraps Via Residuals</vt:lpstr>
      <vt:lpstr>Bootstrap for Multiple Regression</vt:lpstr>
      <vt:lpstr>Bootstraps for Interaction 𝛽3</vt:lpstr>
      <vt:lpstr>Note: There is a “boot” function in 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4.7</dc:title>
  <dc:creator>Canon</dc:creator>
  <cp:lastModifiedBy>Newton, Andy</cp:lastModifiedBy>
  <cp:revision>500</cp:revision>
  <dcterms:created xsi:type="dcterms:W3CDTF">2015-10-23T14:29:37Z</dcterms:created>
  <dcterms:modified xsi:type="dcterms:W3CDTF">2018-08-23T14:41:24Z</dcterms:modified>
</cp:coreProperties>
</file>